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6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3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96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22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1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4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6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8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4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1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8FCF1-F81E-480A-9FC2-4EC48882459D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5106B-784B-4761-B5F2-639277002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25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Neurodevelopmental Testing Services through CTSI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2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Testing available for all pediatric patients</a:t>
            </a:r>
          </a:p>
          <a:p>
            <a:r>
              <a:rPr lang="en-US" dirty="0" smtClean="0"/>
              <a:t>Infants to young adults</a:t>
            </a:r>
          </a:p>
          <a:p>
            <a:r>
              <a:rPr lang="en-US" dirty="0" smtClean="0"/>
              <a:t>All cognitive domains</a:t>
            </a:r>
          </a:p>
          <a:p>
            <a:r>
              <a:rPr lang="en-US" dirty="0" smtClean="0"/>
              <a:t>Formal testing performed by </a:t>
            </a:r>
            <a:r>
              <a:rPr lang="en-US" dirty="0" err="1" smtClean="0"/>
              <a:t>psychometrist</a:t>
            </a:r>
            <a:r>
              <a:rPr lang="en-US" dirty="0" smtClean="0"/>
              <a:t> with oversight by a licensed clinical psychologist</a:t>
            </a:r>
          </a:p>
          <a:p>
            <a:r>
              <a:rPr lang="en-US" dirty="0" smtClean="0"/>
              <a:t>Does not provide psychologist as co-investigator</a:t>
            </a:r>
          </a:p>
          <a:p>
            <a:r>
              <a:rPr lang="en-US" dirty="0" smtClean="0"/>
              <a:t>Study + budget planning </a:t>
            </a:r>
          </a:p>
          <a:p>
            <a:r>
              <a:rPr lang="en-US" dirty="0" smtClean="0"/>
              <a:t>One time faculty consultation (no charge)</a:t>
            </a:r>
          </a:p>
          <a:p>
            <a:r>
              <a:rPr lang="en-US" dirty="0" smtClean="0"/>
              <a:t>Recharge hourly rate for psychometrician’s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2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Psychologist oversight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Faculty, Developmental Medicine (Shannon Lundy PhD)</a:t>
            </a:r>
          </a:p>
          <a:p>
            <a:r>
              <a:rPr lang="en-US" dirty="0" smtClean="0"/>
              <a:t>Consultation services (1 hour)</a:t>
            </a:r>
          </a:p>
          <a:p>
            <a:r>
              <a:rPr lang="en-US" dirty="0" smtClean="0"/>
              <a:t>Develop/address study hypothesis/aims</a:t>
            </a:r>
          </a:p>
          <a:p>
            <a:r>
              <a:rPr lang="en-US" dirty="0" smtClean="0"/>
              <a:t>Study design</a:t>
            </a:r>
          </a:p>
          <a:p>
            <a:r>
              <a:rPr lang="en-US" dirty="0" smtClean="0"/>
              <a:t>Study planning + test selection</a:t>
            </a:r>
          </a:p>
          <a:p>
            <a:r>
              <a:rPr lang="en-US" dirty="0" smtClean="0"/>
              <a:t>Study budgeting</a:t>
            </a:r>
          </a:p>
          <a:p>
            <a:r>
              <a:rPr lang="en-US" dirty="0" smtClean="0"/>
              <a:t>Review + interpretation of test results</a:t>
            </a:r>
          </a:p>
          <a:p>
            <a:r>
              <a:rPr lang="en-US" dirty="0" err="1" smtClean="0"/>
              <a:t>Psychometrist</a:t>
            </a:r>
            <a:r>
              <a:rPr lang="en-US" dirty="0" smtClean="0"/>
              <a:t> identifies concerning test results and/or emotional/ behavioral/social adjustment issues, psychologist reviews</a:t>
            </a:r>
          </a:p>
          <a:p>
            <a:r>
              <a:rPr lang="en-US" dirty="0" smtClean="0"/>
              <a:t>Investigator notified of concerning results/responses</a:t>
            </a:r>
          </a:p>
          <a:p>
            <a:r>
              <a:rPr lang="en-US" dirty="0" smtClean="0"/>
              <a:t>Investigator responsible for notifying family or PCP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817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planning/test selection: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Overall Cognitive Ability		</a:t>
            </a:r>
          </a:p>
          <a:p>
            <a:r>
              <a:rPr lang="en-US" dirty="0" smtClean="0"/>
              <a:t>Attention</a:t>
            </a:r>
          </a:p>
          <a:p>
            <a:r>
              <a:rPr lang="en-US" dirty="0" smtClean="0"/>
              <a:t>Executive Function</a:t>
            </a:r>
          </a:p>
          <a:p>
            <a:r>
              <a:rPr lang="en-US" dirty="0" smtClean="0"/>
              <a:t>Language</a:t>
            </a:r>
          </a:p>
          <a:p>
            <a:r>
              <a:rPr lang="en-US" dirty="0" smtClean="0"/>
              <a:t>Visual spatial</a:t>
            </a:r>
          </a:p>
          <a:p>
            <a:r>
              <a:rPr lang="en-US" dirty="0" smtClean="0"/>
              <a:t>Memory</a:t>
            </a:r>
          </a:p>
          <a:p>
            <a:r>
              <a:rPr lang="en-US" dirty="0" smtClean="0"/>
              <a:t>Fine motor</a:t>
            </a:r>
          </a:p>
          <a:p>
            <a:r>
              <a:rPr lang="en-US" dirty="0" smtClean="0"/>
              <a:t>Academic Achievement</a:t>
            </a:r>
          </a:p>
          <a:p>
            <a:r>
              <a:rPr lang="en-US" dirty="0" smtClean="0"/>
              <a:t>Autism spectrum disorder (ASD—ADOS-2)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120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planning/test selection: 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Broad age range</a:t>
            </a:r>
          </a:p>
          <a:p>
            <a:r>
              <a:rPr lang="en-US" dirty="0" smtClean="0"/>
              <a:t>&lt; 1 year – adult</a:t>
            </a:r>
          </a:p>
          <a:p>
            <a:r>
              <a:rPr lang="en-US" dirty="0" smtClean="0"/>
              <a:t>Questionnaires—self-parent-other administered</a:t>
            </a:r>
          </a:p>
          <a:p>
            <a:r>
              <a:rPr lang="en-US" dirty="0" smtClean="0"/>
              <a:t>Emotional/Behavioral/Social adjustment screening</a:t>
            </a:r>
          </a:p>
          <a:p>
            <a:r>
              <a:rPr lang="en-US" dirty="0" smtClean="0"/>
              <a:t>Attention (ADHD)/Executive Functioning </a:t>
            </a:r>
          </a:p>
          <a:p>
            <a:r>
              <a:rPr lang="en-US" dirty="0" smtClean="0"/>
              <a:t>Adaptive Behavior</a:t>
            </a:r>
          </a:p>
          <a:p>
            <a:r>
              <a:rPr lang="en-US" dirty="0" err="1" smtClean="0"/>
              <a:t>PedsQL</a:t>
            </a:r>
            <a:endParaRPr lang="en-US" dirty="0" smtClean="0"/>
          </a:p>
          <a:p>
            <a:r>
              <a:rPr lang="en-US" dirty="0" smtClean="0"/>
              <a:t>Autism screening (e.g., MCHAT, SRS-2)</a:t>
            </a:r>
          </a:p>
          <a:p>
            <a:r>
              <a:rPr lang="en-US" dirty="0" smtClean="0"/>
              <a:t>SRS-2</a:t>
            </a:r>
          </a:p>
          <a:p>
            <a:r>
              <a:rPr lang="en-US" dirty="0" smtClean="0"/>
              <a:t>Parenting stress index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49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+ recharge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Hourly recharge—</a:t>
            </a:r>
            <a:r>
              <a:rPr lang="en-US" dirty="0" err="1" smtClean="0"/>
              <a:t>psychometrist</a:t>
            </a:r>
            <a:r>
              <a:rPr lang="en-US" dirty="0" smtClean="0"/>
              <a:t> time </a:t>
            </a:r>
          </a:p>
          <a:p>
            <a:r>
              <a:rPr lang="en-US" dirty="0" smtClean="0"/>
              <a:t>Test administration</a:t>
            </a:r>
          </a:p>
          <a:p>
            <a:r>
              <a:rPr lang="en-US" dirty="0" smtClean="0"/>
              <a:t>Test scoring</a:t>
            </a:r>
          </a:p>
          <a:p>
            <a:r>
              <a:rPr lang="en-US" dirty="0" smtClean="0"/>
              <a:t>Report generation (study case report form/other)</a:t>
            </a:r>
          </a:p>
          <a:p>
            <a:r>
              <a:rPr lang="en-US" dirty="0" smtClean="0"/>
              <a:t>Additional budget items</a:t>
            </a:r>
          </a:p>
          <a:p>
            <a:r>
              <a:rPr lang="en-US" dirty="0" smtClean="0"/>
              <a:t>“Gold standard” certification</a:t>
            </a:r>
          </a:p>
          <a:p>
            <a:r>
              <a:rPr lang="en-US" dirty="0" smtClean="0"/>
              <a:t> Other “start up activities”</a:t>
            </a:r>
          </a:p>
          <a:p>
            <a:r>
              <a:rPr lang="en-US" dirty="0" smtClean="0"/>
              <a:t> Costs associated with use of non-standard instruments</a:t>
            </a:r>
          </a:p>
          <a:p>
            <a:r>
              <a:rPr lang="en-US" dirty="0" smtClean="0"/>
              <a:t> Template for results disclosure, as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354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 of test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FF0000"/>
              </a:buClr>
            </a:pPr>
            <a:r>
              <a:rPr lang="en-US" sz="3200" dirty="0">
                <a:solidFill>
                  <a:prstClr val="black"/>
                </a:solidFill>
              </a:rPr>
              <a:t>If plan is for disclosure of results to family, this needs to be formally addressed in informed consent, study protocol + IRB application and will clearly state this is a research assessment and not to be used for clinical purposes</a:t>
            </a:r>
          </a:p>
          <a:p>
            <a:pPr lvl="1">
              <a:buClr>
                <a:srgbClr val="FF0000"/>
              </a:buClr>
              <a:buFont typeface="Calibri" panose="020F0502020204030204" pitchFamily="34" charset="0"/>
              <a:buChar char="─"/>
            </a:pPr>
            <a:r>
              <a:rPr lang="en-US" sz="2800" dirty="0">
                <a:solidFill>
                  <a:prstClr val="black"/>
                </a:solidFill>
              </a:rPr>
              <a:t>PI will be notified of any concerning/abnormal results regardless</a:t>
            </a:r>
          </a:p>
          <a:p>
            <a:pPr lvl="0">
              <a:buClr>
                <a:srgbClr val="FF0000"/>
              </a:buClr>
            </a:pPr>
            <a:r>
              <a:rPr lang="en-US" sz="3200" dirty="0">
                <a:solidFill>
                  <a:prstClr val="black"/>
                </a:solidFill>
              </a:rPr>
              <a:t>Brief summary of results will be released based on performance relative to normal curve</a:t>
            </a:r>
          </a:p>
          <a:p>
            <a:pPr lvl="1">
              <a:buClr>
                <a:srgbClr val="FF0000"/>
              </a:buClr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prstClr val="black"/>
                </a:solidFill>
              </a:rPr>
              <a:t>e.g., “average”, “below average”, etc.</a:t>
            </a:r>
          </a:p>
          <a:p>
            <a:pPr lvl="1">
              <a:buClr>
                <a:srgbClr val="FF0000"/>
              </a:buClr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prstClr val="black"/>
                </a:solidFill>
              </a:rPr>
              <a:t>Raw or standardized scores will not be released</a:t>
            </a:r>
          </a:p>
          <a:p>
            <a:pPr lvl="1">
              <a:buClr>
                <a:srgbClr val="FF0000"/>
              </a:buClr>
              <a:buFont typeface="Calibri" panose="020F0502020204030204" pitchFamily="34" charset="0"/>
              <a:buChar char="−"/>
            </a:pPr>
            <a:r>
              <a:rPr lang="en-US" sz="2800" dirty="0">
                <a:solidFill>
                  <a:prstClr val="black"/>
                </a:solidFill>
              </a:rPr>
              <a:t>Recommendations will not be provided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840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308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Neurodevelopmental Testing Services through CTSI</vt:lpstr>
      <vt:lpstr>Program overview</vt:lpstr>
      <vt:lpstr>Psychologist oversight</vt:lpstr>
      <vt:lpstr>Study planning/test selection: domains</vt:lpstr>
      <vt:lpstr>Study planning/test selection: other considerations</vt:lpstr>
      <vt:lpstr>Budget + recharge</vt:lpstr>
      <vt:lpstr>Disclosure of test results</vt:lpstr>
    </vt:vector>
  </TitlesOfParts>
  <Company>UCSF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Neurodevelopmental Testing Services through CTSI</dc:title>
  <dc:creator>Teresa Luu</dc:creator>
  <cp:lastModifiedBy>Teresa Luu</cp:lastModifiedBy>
  <cp:revision>3</cp:revision>
  <dcterms:created xsi:type="dcterms:W3CDTF">2019-04-23T18:00:07Z</dcterms:created>
  <dcterms:modified xsi:type="dcterms:W3CDTF">2019-04-23T18:09:28Z</dcterms:modified>
</cp:coreProperties>
</file>